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78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4" r:id="rId22"/>
    <p:sldId id="284" r:id="rId23"/>
    <p:sldId id="285" r:id="rId24"/>
    <p:sldId id="286" r:id="rId25"/>
    <p:sldId id="287" r:id="rId26"/>
    <p:sldId id="275" r:id="rId27"/>
    <p:sldId id="276" r:id="rId28"/>
  </p:sldIdLst>
  <p:sldSz cx="9144000" cy="5143500" type="screen16x9"/>
  <p:notesSz cx="6858000" cy="9144000"/>
  <p:embeddedFontLst>
    <p:embeddedFont>
      <p:font typeface="Roboto" panose="020B0600000101010101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8EF5D0-90EF-4EBA-A751-800E58F7E0E2}">
  <a:tblStyle styleId="{CA8EF5D0-90EF-4EBA-A751-800E58F7E0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23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864e15a6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f864e15a6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f864e15a6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f864e15a6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864e15a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f864e15a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f864e15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f864e15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f864e15a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f864e15a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f864e15a6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f864e15a6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864e15a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f864e15a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f864e15a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f864e15a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f864e15a6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f864e15a6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f864e15a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f864e15a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f864e15a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f864e15a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565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f864e15a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f864e15a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f864e15a6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f864e15a6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f795cbcf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f795cbcf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466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864e15a6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864e15a6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864e15a6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864e15a6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574050"/>
            <a:ext cx="8222100" cy="11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SW인공지능교육 - 인공지능 API를 이용한 서비스 개발 프로그램</a:t>
            </a:r>
            <a:endParaRPr sz="300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274055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3일차</a:t>
            </a:r>
            <a:endParaRPr sz="24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김성수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</a:t>
            </a:r>
            <a:r>
              <a:rPr lang="ko" b="1"/>
              <a:t>lay 이름 및 기본 사항 입력</a:t>
            </a:r>
            <a:endParaRPr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Play의 별칭을 변경합니다.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300" y="479013"/>
            <a:ext cx="5400024" cy="4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이름 및 기본 사항 입력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b="1"/>
              <a:t>Play의 별칭을 변경합니다.</a:t>
            </a:r>
            <a:endParaRPr b="1"/>
          </a:p>
        </p:txBody>
      </p:sp>
      <p:pic>
        <p:nvPicPr>
          <p:cNvPr id="132" name="Google Shape;132;p22"/>
          <p:cNvPicPr preferRelativeResize="0"/>
          <p:nvPr/>
        </p:nvPicPr>
        <p:blipFill rotWithShape="1">
          <a:blip r:embed="rId3">
            <a:alphaModFix/>
          </a:blip>
          <a:srcRect r="19191"/>
          <a:stretch/>
        </p:blipFill>
        <p:spPr>
          <a:xfrm>
            <a:off x="3709825" y="1071550"/>
            <a:ext cx="4757377" cy="329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2교시 - 대화 시나리오 구축</a:t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Intent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Entity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Action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대화시나리오의 요소</a:t>
            </a: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2085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대화 시나리오는 크게 3가지 요소로 구성되어 있다.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Intent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Entity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Acton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45" name="Google Shape;145;p24"/>
          <p:cNvGraphicFramePr/>
          <p:nvPr/>
        </p:nvGraphicFramePr>
        <p:xfrm>
          <a:off x="3794025" y="2000250"/>
          <a:ext cx="4464000" cy="2491770"/>
        </p:xfrm>
        <a:graphic>
          <a:graphicData uri="http://schemas.openxmlformats.org/drawingml/2006/table">
            <a:tbl>
              <a:tblPr>
                <a:noFill/>
                <a:tableStyleId>{CA8EF5D0-90EF-4EBA-A751-800E58F7E0E2}</a:tableStyleId>
              </a:tblPr>
              <a:tblGrid>
                <a:gridCol w="18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Intent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Intent는 사용자가 발화를 통해 수행하고자 하는 기능을 구체적으로 구분한 범주이며, Play의 필수 구성 요소입니다.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Entity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 Entity는 Intent의 예상 발화 정의 시 해당 발화문 내에서 특정 텍스트를 지정하여 정의합니다. 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Action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NUGU에서는 하나의 Intent를 처리하는 최소 응답 단위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Intent</a:t>
            </a: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1.I</a:t>
            </a:r>
            <a:r>
              <a:rPr lang="ko" sz="1000"/>
              <a:t>ntent는 사용자가 발화를 통해 수행하고자 하는 기능을 구체적으로 구분한 범주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2. 입력된 예상 발화를 바탕으로 NLU 엔진은 자동으로 학습하여 사용자의 실제 발화를 분석합니다.</a:t>
            </a:r>
            <a:br>
              <a:rPr lang="ko" sz="1000"/>
            </a:br>
            <a:br>
              <a:rPr lang="ko" sz="1000"/>
            </a:br>
            <a:r>
              <a:rPr lang="ko" sz="1000"/>
              <a:t>3. Intent를 정의하기 위해서는 기능 수행을 위한 사용자의 예상 발화를 일정 수준 이상 입력해야 합니다.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4. 동일한 Intent에 대해 사용자들은 각자의 상황/성향에 따라 여러 가지 형태 또는 문형으로 발화할 수 있으므로, 이를 고려하여 다양한 문형의 예상 발화를 입력하는 것이 좋습니다</a:t>
            </a:r>
            <a:endParaRPr sz="1000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750" y="1278850"/>
            <a:ext cx="5370450" cy="26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dirty="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 dirty="0"/>
              <a:t>https://developers.nugu.co.kr/docs/nugu-developers-an-overview/intents-and-entities.html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Entity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1. Entity: 부가 상세 정보를 의미하는 개체.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2. Entity: Intent의 예상 발화 정의 시 해당 발화문 내에서 특정 텍스트를 지정하여 정의.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3. 예상 발화에서 정의된 Entity는 사용자 발화에서 동일한 의미/유형의 다른 어휘들로 나타날 수 있음</a:t>
            </a:r>
            <a:br>
              <a:rPr lang="ko" sz="1000"/>
            </a:br>
            <a:br>
              <a:rPr lang="ko" sz="1000"/>
            </a:br>
            <a:r>
              <a:rPr lang="ko" sz="1000"/>
              <a:t>4. 정의한 Entity가 사용자 발화에 누락 시  정상적으로 기능을 동작시키지 못하는 이 경우에는 Entity를 필수로 지정 가능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00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160" name="Google Shape;160;p26"/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https://developers.nugu.co.kr/docs/nugu-developers-an-overview/intents-and-entities.html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3">
            <a:alphaModFix/>
          </a:blip>
          <a:srcRect l="29823" r="30899"/>
          <a:stretch/>
        </p:blipFill>
        <p:spPr>
          <a:xfrm>
            <a:off x="4249325" y="193325"/>
            <a:ext cx="3591576" cy="21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725" y="2567800"/>
            <a:ext cx="5050269" cy="20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Action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 Action: NUGU의 하나의 Intent를 처리하는 최소 응답 단위</a:t>
            </a:r>
            <a:br>
              <a:rPr lang="ko"/>
            </a:b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2. ‘Action 등록’을 통해 사용자가 목적 달성을 위한 응답을 미리 지정</a:t>
            </a:r>
            <a:br>
              <a:rPr lang="ko"/>
            </a:br>
            <a:r>
              <a:rPr lang="ko"/>
              <a:t>*</a:t>
            </a:r>
            <a:r>
              <a:rPr lang="ko" sz="1000"/>
              <a:t>일반적으로 하나의 Intent에 대하여 하나의 Action을 정의하게 됩니다.</a:t>
            </a:r>
            <a:br>
              <a:rPr lang="ko" sz="1000"/>
            </a:br>
            <a:br>
              <a:rPr lang="ko"/>
            </a:br>
            <a:r>
              <a:rPr lang="ko"/>
              <a:t>3. Action은 Custom Action과 Built-in Action으로 구분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4600" y="1465800"/>
            <a:ext cx="5473926" cy="301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3교시 - Backend Proxy</a:t>
            </a:r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Backend Proxy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Backend Proxy 서버 생성 및 연결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</a:t>
            </a:r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000"/>
              <a:t>Backend proxy를 사용하기 순서</a:t>
            </a:r>
            <a:br>
              <a:rPr lang="ko" sz="1000"/>
            </a:br>
            <a:br>
              <a:rPr lang="ko" sz="1000"/>
            </a:br>
            <a:r>
              <a:rPr lang="ko" sz="1000"/>
              <a:t>1. Backend proxy 서버를 구축합니다.</a:t>
            </a:r>
            <a:br>
              <a:rPr lang="ko" sz="1000"/>
            </a:br>
            <a:r>
              <a:rPr lang="ko" sz="1000"/>
              <a:t>2. Backend proxy를 Play와 연결합니다.</a:t>
            </a:r>
            <a:br>
              <a:rPr lang="ko" sz="1000"/>
            </a:br>
            <a:r>
              <a:rPr lang="ko" sz="1000"/>
              <a:t>3. Play 개발자는 Backend proxy 개발자와 다음 사항을 공유해야 합니다.</a:t>
            </a:r>
            <a:br>
              <a:rPr lang="ko" sz="1000"/>
            </a:br>
            <a:r>
              <a:rPr lang="ko" sz="1000"/>
              <a:t>- 정의된 Entity Parameter 및 전달 될 값의 형태</a:t>
            </a:r>
            <a:br>
              <a:rPr lang="ko" sz="1000"/>
            </a:br>
            <a:r>
              <a:rPr lang="ko" sz="1000"/>
              <a:t>- Entity를 정규화 할 경우 해당 Entity의 대표값을 전달</a:t>
            </a:r>
            <a:br>
              <a:rPr lang="ko" sz="1000"/>
            </a:br>
            <a:r>
              <a:rPr lang="ko" sz="1000"/>
              <a:t>- 필요한 Backend Parameter와 어떤 값이 담길지를 안내</a:t>
            </a:r>
            <a:br>
              <a:rPr lang="ko" sz="1000"/>
            </a:br>
            <a:r>
              <a:rPr lang="ko" sz="1000"/>
              <a:t>- 예외 상황들에 대해 안내 각 상황별 code 요청</a:t>
            </a:r>
            <a:br>
              <a:rPr lang="ko" sz="1000"/>
            </a:br>
            <a:r>
              <a:rPr lang="ko" sz="1000"/>
              <a:t>4. Backend Parameter를 활용, 예외 상황 Prompt 입력</a:t>
            </a:r>
            <a:br>
              <a:rPr lang="ko" sz="800"/>
            </a:br>
            <a:endParaRPr sz="800"/>
          </a:p>
        </p:txBody>
      </p:sp>
      <p:pic>
        <p:nvPicPr>
          <p:cNvPr id="182" name="Google Shape;1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8975" y="809800"/>
            <a:ext cx="5259600" cy="38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/>
        </p:nvSpPr>
        <p:spPr>
          <a:xfrm>
            <a:off x="4441450" y="4763500"/>
            <a:ext cx="45057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https://developers.nugu.co.kr/docs/create-plays-with-play-builder/create-a-play-using-backend-proxy.html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</a:t>
            </a:r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proxy: Play Builder에서 응답을 생성하기 위해 필요한 정보를 외부로부터 가져와야 하는 경우 NUGU 플랫폼에서 REST API를 통해 호출하는 서버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8975" y="809800"/>
            <a:ext cx="5259600" cy="38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 txBox="1"/>
          <p:nvPr/>
        </p:nvSpPr>
        <p:spPr>
          <a:xfrm>
            <a:off x="4441450" y="4763500"/>
            <a:ext cx="45057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https://developers.nugu.co.kr/docs/create-plays-with-play-builder/create-a-play-using-backend-proxy.html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Developers Api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대화 시나리오 구축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외부 Proxy 서버를 활용한 응답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</a:t>
            </a:r>
            <a:r>
              <a:rPr lang="ko-KR" altLang="en-US" dirty="0"/>
              <a:t> </a:t>
            </a:r>
            <a:r>
              <a:rPr lang="en-US" altLang="ko-KR" dirty="0"/>
              <a:t>Crawling</a:t>
            </a:r>
            <a:endParaRPr dirty="0"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Nugu</a:t>
            </a:r>
            <a:r>
              <a:rPr lang="en-US" dirty="0"/>
              <a:t> play</a:t>
            </a:r>
            <a:r>
              <a:rPr lang="ko-KR" altLang="en-US" dirty="0"/>
              <a:t>가 외부 </a:t>
            </a:r>
            <a:r>
              <a:rPr lang="en-US" altLang="ko-KR" dirty="0"/>
              <a:t>Back-end Proxy </a:t>
            </a:r>
            <a:r>
              <a:rPr lang="ko-KR" altLang="en-US" dirty="0"/>
              <a:t>서버와 통신 할 때</a:t>
            </a:r>
            <a:r>
              <a:rPr lang="en-US" altLang="ko-KR" dirty="0"/>
              <a:t> </a:t>
            </a:r>
            <a:r>
              <a:rPr lang="ko-KR" altLang="en-US" dirty="0"/>
              <a:t>웹 </a:t>
            </a:r>
            <a:r>
              <a:rPr lang="ko-KR" altLang="en-US" dirty="0" err="1"/>
              <a:t>크롤링을</a:t>
            </a:r>
            <a:r>
              <a:rPr lang="ko-KR" altLang="en-US" dirty="0"/>
              <a:t> 통해 질문에 맞는 답을 얻는다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파이썬의</a:t>
            </a:r>
            <a:r>
              <a:rPr lang="ko-KR" altLang="en-US" dirty="0"/>
              <a:t> </a:t>
            </a:r>
            <a:r>
              <a:rPr lang="en-US" altLang="ko-KR" dirty="0" err="1"/>
              <a:t>BeautifulSoup</a:t>
            </a:r>
            <a:r>
              <a:rPr lang="ko-KR" altLang="en-US" dirty="0"/>
              <a:t>를 사용하여 웹 </a:t>
            </a:r>
            <a:r>
              <a:rPr lang="ko-KR" altLang="en-US" dirty="0" err="1"/>
              <a:t>크롤링을</a:t>
            </a:r>
            <a:r>
              <a:rPr lang="ko-KR" altLang="en-US" dirty="0"/>
              <a:t> 해보도록 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pip install bs4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90254F-E4DD-40FA-A05B-78405226D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233" y="748993"/>
            <a:ext cx="5103719" cy="364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10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Proxy 연결</a:t>
            </a:r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proxy.py 파일을 실행하여 프록시 서버와 play를 연결시켜 봅니다.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400" dirty="0"/>
              <a:t>python proxy.py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98" name="Google Shape;1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171" y="214377"/>
            <a:ext cx="2246408" cy="20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4171" y="2766948"/>
            <a:ext cx="2246407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0BBF4E-DABF-4F4E-8810-037900F3F417}"/>
              </a:ext>
            </a:extLst>
          </p:cNvPr>
          <p:cNvSpPr txBox="1"/>
          <p:nvPr/>
        </p:nvSpPr>
        <p:spPr>
          <a:xfrm>
            <a:off x="3484064" y="834500"/>
            <a:ext cx="2808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{</a:t>
            </a:r>
          </a:p>
          <a:p>
            <a:r>
              <a:rPr lang="en-US" altLang="ko-KR" dirty="0"/>
              <a:t>        "version": "2.0",</a:t>
            </a:r>
          </a:p>
          <a:p>
            <a:r>
              <a:rPr lang="en-US" altLang="ko-KR" dirty="0"/>
              <a:t>        "</a:t>
            </a:r>
            <a:r>
              <a:rPr lang="en-US" altLang="ko-KR" dirty="0" err="1"/>
              <a:t>resultCode</a:t>
            </a:r>
            <a:r>
              <a:rPr lang="en-US" altLang="ko-KR" dirty="0"/>
              <a:t>": "OK",</a:t>
            </a:r>
          </a:p>
          <a:p>
            <a:r>
              <a:rPr lang="en-US" altLang="ko-KR" dirty="0"/>
              <a:t>        "output": {</a:t>
            </a:r>
          </a:p>
          <a:p>
            <a:r>
              <a:rPr lang="en-US" altLang="ko-KR" dirty="0"/>
              <a:t>                    “Answer": “msg”</a:t>
            </a:r>
          </a:p>
          <a:p>
            <a:r>
              <a:rPr lang="en-US" altLang="ko-KR" dirty="0"/>
              <a:t>                }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ABD92-6FD5-4FC3-BE11-9E3AF1AC9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Branch Action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65E45A-8198-406E-991E-33D7A2D81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현재까지의 대화 시스템은 </a:t>
            </a:r>
            <a:r>
              <a:rPr lang="en-US" altLang="ko-KR" dirty="0"/>
              <a:t>1</a:t>
            </a:r>
            <a:r>
              <a:rPr lang="ko-KR" altLang="en-US" dirty="0"/>
              <a:t>번의 질문에 </a:t>
            </a:r>
            <a:r>
              <a:rPr lang="en-US" altLang="ko-KR" dirty="0"/>
              <a:t>1</a:t>
            </a:r>
            <a:r>
              <a:rPr lang="ko-KR" altLang="en-US" dirty="0"/>
              <a:t>번의 응답 후 종료</a:t>
            </a:r>
            <a:endParaRPr lang="en-US" altLang="ko-KR" dirty="0"/>
          </a:p>
          <a:p>
            <a:r>
              <a:rPr lang="ko-KR" altLang="en-US" dirty="0"/>
              <a:t> 하나의 </a:t>
            </a:r>
            <a:r>
              <a:rPr lang="en-US" altLang="ko-KR" dirty="0"/>
              <a:t>Intent</a:t>
            </a:r>
            <a:r>
              <a:rPr lang="ko-KR" altLang="en-US" dirty="0"/>
              <a:t>라도 그것을 처리하는 로직이 복잡할 경우 하나의 </a:t>
            </a:r>
            <a:r>
              <a:rPr lang="en-US" altLang="ko-KR" dirty="0"/>
              <a:t>Action</a:t>
            </a:r>
            <a:r>
              <a:rPr lang="ko-KR" altLang="en-US" dirty="0"/>
              <a:t>만으로는 응답이 어려울 수 있음</a:t>
            </a:r>
            <a:endParaRPr lang="en-US" altLang="ko-KR" dirty="0"/>
          </a:p>
          <a:p>
            <a:r>
              <a:rPr lang="ko-KR" altLang="en-US" dirty="0"/>
              <a:t>생성된 응답은 음성 합성 모듈을 거쳐 사용자에 합성음으로 전달</a:t>
            </a: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B3A31615-D0A6-49D4-A277-FBA9FB6DAC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98" t="2405" r="23885" b="3610"/>
          <a:stretch/>
        </p:blipFill>
        <p:spPr>
          <a:xfrm>
            <a:off x="3824461" y="553980"/>
            <a:ext cx="4765559" cy="3924578"/>
          </a:xfrm>
          <a:prstGeom prst="rect">
            <a:avLst/>
          </a:prstGeom>
        </p:spPr>
      </p:pic>
      <p:sp>
        <p:nvSpPr>
          <p:cNvPr id="6" name="Google Shape;153;p25">
            <a:extLst>
              <a:ext uri="{FF2B5EF4-FFF2-40B4-BE49-F238E27FC236}">
                <a16:creationId xmlns:a16="http://schemas.microsoft.com/office/drawing/2014/main" id="{7C81ECFF-9AA0-49A0-84BD-C40E3CB5134C}"/>
              </a:ext>
            </a:extLst>
          </p:cNvPr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700" dirty="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en-US" altLang="ko" sz="700" dirty="0"/>
              <a:t>https://developers.nugu.co.kr/docs/create-plays-with-play-builder/use-branch-actions.html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96597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ABD92-6FD5-4FC3-BE11-9E3AF1AC9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Branch Action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65E45A-8198-406E-991E-33D7A2D81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 같은 의도이더라도 조금씩 다른 요구사항이나 조건들이 있을 경우 다양한 응답을 반환</a:t>
            </a:r>
            <a:endParaRPr lang="en-US" altLang="ko-KR" dirty="0"/>
          </a:p>
          <a:p>
            <a:r>
              <a:rPr lang="ko-KR" altLang="en-US" dirty="0"/>
              <a:t> 한 </a:t>
            </a:r>
            <a:r>
              <a:rPr lang="en-US" altLang="ko-KR" dirty="0"/>
              <a:t>Action </a:t>
            </a:r>
            <a:r>
              <a:rPr lang="ko-KR" altLang="en-US" dirty="0"/>
              <a:t>하위에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Action</a:t>
            </a:r>
            <a:r>
              <a:rPr lang="ko-KR" altLang="en-US" dirty="0"/>
              <a:t>을 반환할 수 있음</a:t>
            </a:r>
            <a:endParaRPr lang="en-US" altLang="ko-KR" dirty="0"/>
          </a:p>
          <a:p>
            <a:r>
              <a:rPr lang="ko-KR" altLang="en-US" dirty="0"/>
              <a:t>생성된 응답은 음성 합성 모듈을 거쳐 사용자에 합성음으로 전달</a:t>
            </a: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pic>
        <p:nvPicPr>
          <p:cNvPr id="6" name="그림 5" descr="텍스트, 지도이(가) 표시된 사진&#10;&#10;높은 신뢰도로 생성된 설명">
            <a:extLst>
              <a:ext uri="{FF2B5EF4-FFF2-40B4-BE49-F238E27FC236}">
                <a16:creationId xmlns:a16="http://schemas.microsoft.com/office/drawing/2014/main" id="{5AA20231-2DAA-47FA-BE41-53A09408A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278" y="994493"/>
            <a:ext cx="5543722" cy="2905834"/>
          </a:xfrm>
          <a:prstGeom prst="rect">
            <a:avLst/>
          </a:prstGeom>
        </p:spPr>
      </p:pic>
      <p:sp>
        <p:nvSpPr>
          <p:cNvPr id="7" name="Google Shape;153;p25">
            <a:extLst>
              <a:ext uri="{FF2B5EF4-FFF2-40B4-BE49-F238E27FC236}">
                <a16:creationId xmlns:a16="http://schemas.microsoft.com/office/drawing/2014/main" id="{CF56F7DF-604D-4A63-AA2E-E3F6BDF61BD5}"/>
              </a:ext>
            </a:extLst>
          </p:cNvPr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700" dirty="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en-US" altLang="ko" sz="700" dirty="0"/>
              <a:t>https://developers.nugu.co.kr/docs/create-plays-with-play-builder/use-branch-actions.html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00023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ABD92-6FD5-4FC3-BE11-9E3AF1AC9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Branch Action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65E45A-8198-406E-991E-33D7A2D81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 같은 의도이더라도 조금씩 다른 요구사항이나 조건들이 있을 경우 다양한 응답을 반환</a:t>
            </a:r>
            <a:endParaRPr lang="en-US" altLang="ko-KR" dirty="0"/>
          </a:p>
          <a:p>
            <a:r>
              <a:rPr lang="ko-KR" altLang="en-US" dirty="0"/>
              <a:t> 한 </a:t>
            </a:r>
            <a:r>
              <a:rPr lang="en-US" altLang="ko-KR" dirty="0"/>
              <a:t>Action </a:t>
            </a:r>
            <a:r>
              <a:rPr lang="ko-KR" altLang="en-US" dirty="0"/>
              <a:t>하위에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Action</a:t>
            </a:r>
            <a:r>
              <a:rPr lang="ko-KR" altLang="en-US" dirty="0"/>
              <a:t>을 반환할 수 있음</a:t>
            </a:r>
            <a:endParaRPr lang="en-US" altLang="ko-KR" dirty="0"/>
          </a:p>
          <a:p>
            <a:r>
              <a:rPr lang="ko-KR" altLang="en-US" dirty="0"/>
              <a:t>생성된 응답은 음성 합성 모듈을 거쳐 사용자에 합성음으로 전달</a:t>
            </a: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pic>
        <p:nvPicPr>
          <p:cNvPr id="5" name="그림 4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F5D92B27-2A1C-4A3D-A11F-357F66259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022" y="1428333"/>
            <a:ext cx="5434156" cy="2286834"/>
          </a:xfrm>
          <a:prstGeom prst="rect">
            <a:avLst/>
          </a:prstGeom>
        </p:spPr>
      </p:pic>
      <p:sp>
        <p:nvSpPr>
          <p:cNvPr id="7" name="Google Shape;153;p25">
            <a:extLst>
              <a:ext uri="{FF2B5EF4-FFF2-40B4-BE49-F238E27FC236}">
                <a16:creationId xmlns:a16="http://schemas.microsoft.com/office/drawing/2014/main" id="{0AE8BF06-0AF9-43A8-B456-356CE82AF3E4}"/>
              </a:ext>
            </a:extLst>
          </p:cNvPr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700" dirty="0">
                <a:latin typeface="Roboto"/>
                <a:ea typeface="Roboto"/>
                <a:cs typeface="Roboto"/>
                <a:sym typeface="Roboto"/>
              </a:rPr>
              <a:t>출처</a:t>
            </a:r>
            <a:r>
              <a:rPr lang="en-US" altLang="ko" sz="700" dirty="0">
                <a:latin typeface="Roboto"/>
                <a:ea typeface="Roboto"/>
                <a:cs typeface="Roboto"/>
                <a:sym typeface="Roboto"/>
              </a:rPr>
              <a:t>: https://developers.nugu.co.kr/docs/create-plays-with-play-builder/use-branch-actions.html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77487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ABD92-6FD5-4FC3-BE11-9E3AF1AC9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Branch Action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65E45A-8198-406E-991E-33D7A2D81E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 같은 의도이더라도 조금씩 다른 요구사항이나 조건들이 있을 경우 다양한 응답을 반환</a:t>
            </a:r>
            <a:endParaRPr lang="en-US" altLang="ko-KR" dirty="0"/>
          </a:p>
          <a:p>
            <a:r>
              <a:rPr lang="ko-KR" altLang="en-US" dirty="0"/>
              <a:t> 한 </a:t>
            </a:r>
            <a:r>
              <a:rPr lang="en-US" altLang="ko-KR" dirty="0"/>
              <a:t>Action </a:t>
            </a:r>
            <a:r>
              <a:rPr lang="ko-KR" altLang="en-US" dirty="0"/>
              <a:t>하위에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Action</a:t>
            </a:r>
            <a:r>
              <a:rPr lang="ko-KR" altLang="en-US" dirty="0"/>
              <a:t>을 반환할 수 있음</a:t>
            </a:r>
            <a:endParaRPr lang="en-US" altLang="ko-KR" dirty="0"/>
          </a:p>
          <a:p>
            <a:r>
              <a:rPr lang="ko-KR" altLang="en-US" dirty="0"/>
              <a:t>생성된 응답은 음성 합성 모듈을 거쳐 사용자에 합성음으로 전달</a:t>
            </a: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7" name="Google Shape;153;p25">
            <a:extLst>
              <a:ext uri="{FF2B5EF4-FFF2-40B4-BE49-F238E27FC236}">
                <a16:creationId xmlns:a16="http://schemas.microsoft.com/office/drawing/2014/main" id="{0AE8BF06-0AF9-43A8-B456-356CE82AF3E4}"/>
              </a:ext>
            </a:extLst>
          </p:cNvPr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" sz="700" dirty="0">
                <a:latin typeface="Roboto"/>
                <a:ea typeface="Roboto"/>
                <a:cs typeface="Roboto"/>
                <a:sym typeface="Roboto"/>
              </a:rPr>
              <a:t>출처</a:t>
            </a:r>
            <a:r>
              <a:rPr lang="en-US" altLang="ko" sz="700" dirty="0">
                <a:latin typeface="Roboto"/>
                <a:ea typeface="Roboto"/>
                <a:cs typeface="Roboto"/>
                <a:sym typeface="Roboto"/>
              </a:rPr>
              <a:t>: https://developers.nugu.co.kr/docs/create-plays-with-play-builder/use-branch-actions.html</a:t>
            </a:r>
            <a:endParaRPr sz="7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그림 5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91BC2C6E-5A6E-4240-920D-7DEE12337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972" y="313432"/>
            <a:ext cx="4795791" cy="431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40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1332950" y="4564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0"/>
              <a:t>Q&amp;A</a:t>
            </a:r>
            <a:endParaRPr sz="1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감사합니다.</a:t>
            </a:r>
            <a:endParaRPr sz="3000"/>
          </a:p>
        </p:txBody>
      </p:sp>
      <p:sp>
        <p:nvSpPr>
          <p:cNvPr id="210" name="Google Shape;210;p33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HCI Lab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학부연구원 김성수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400"/>
              <a:t>sdasd127@gmail.com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 </a:t>
            </a:r>
            <a:endParaRPr sz="1400"/>
          </a:p>
        </p:txBody>
      </p:sp>
      <p:pic>
        <p:nvPicPr>
          <p:cNvPr id="211" name="Google Shape;211;p33" descr="아래에서 바라본 금문교의 흑백사진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준비하기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9517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 dirty="0"/>
              <a:t>개발 언어 및 도구:</a:t>
            </a:r>
            <a:br>
              <a:rPr lang="ko" dirty="0"/>
            </a:br>
            <a:r>
              <a:rPr lang="ko" dirty="0"/>
              <a:t>Python 3.x 버전</a:t>
            </a:r>
            <a:br>
              <a:rPr lang="ko" dirty="0"/>
            </a:br>
            <a:r>
              <a:rPr lang="ko" dirty="0"/>
              <a:t>pip</a:t>
            </a:r>
            <a:br>
              <a:rPr lang="ko" dirty="0"/>
            </a:br>
            <a:r>
              <a:rPr lang="ko" dirty="0"/>
              <a:t>GitHub 링크: </a:t>
            </a:r>
            <a:r>
              <a:rPr lang="en-US" altLang="ko" dirty="0"/>
              <a:t>https://github.com/kokokong/SSU_AI_API_Seminar</a:t>
            </a:r>
            <a:endParaRPr dirty="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050" y="464825"/>
            <a:ext cx="3286125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0238" y="2433038"/>
            <a:ext cx="1714500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4925" y="2045550"/>
            <a:ext cx="2750600" cy="25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1교시 -</a:t>
            </a:r>
            <a:r>
              <a:rPr lang="ko" sz="3200"/>
              <a:t>Nugu Developers Api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Developers api 가입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Play Kit 설명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Custom Play 생성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Developers api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471900" y="2178175"/>
            <a:ext cx="4035600" cy="21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누구나 직접 NUGU를 통하여 손쉽게 AI서비스를 개발할 수 있도록 개발자들에게 공개된 Api.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NUGU developers에서 여러분들만의 다양한 음성 시스템을 개발 가능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100" y="1778075"/>
            <a:ext cx="3326909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Nugu </a:t>
            </a:r>
            <a:r>
              <a:rPr lang="en-US" altLang="ko" dirty="0"/>
              <a:t>Platform </a:t>
            </a:r>
            <a:endParaRPr dirty="0"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NUGU</a:t>
            </a:r>
            <a:r>
              <a:rPr lang="ko-KR" altLang="en-US" dirty="0"/>
              <a:t>가 사용자 발화를 파악하는 과정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r>
              <a:rPr lang="ko-KR" altLang="en-US" dirty="0"/>
              <a:t>사용자 발화는 </a:t>
            </a:r>
            <a:r>
              <a:rPr lang="en-US" altLang="ko-KR" dirty="0"/>
              <a:t>'</a:t>
            </a:r>
            <a:r>
              <a:rPr lang="ko-KR" altLang="en-US" dirty="0"/>
              <a:t>음성 인식</a:t>
            </a:r>
            <a:r>
              <a:rPr lang="en-US" altLang="ko-KR" dirty="0"/>
              <a:t>, </a:t>
            </a:r>
            <a:r>
              <a:rPr lang="ko-KR" altLang="en-US" dirty="0"/>
              <a:t>자연어 이해</a:t>
            </a:r>
            <a:r>
              <a:rPr lang="en-US" altLang="ko-KR" dirty="0"/>
              <a:t>'</a:t>
            </a:r>
            <a:r>
              <a:rPr lang="ko-KR" altLang="en-US" dirty="0"/>
              <a:t>를 통해 그 의도가 파악</a:t>
            </a:r>
          </a:p>
          <a:p>
            <a:r>
              <a:rPr lang="ko-KR" altLang="en-US" dirty="0"/>
              <a:t>대화 관리자는 파악된 의도에 맞는 액션을 수행</a:t>
            </a:r>
            <a:r>
              <a:rPr lang="en-US" altLang="ko-KR" dirty="0"/>
              <a:t>,</a:t>
            </a:r>
            <a:r>
              <a:rPr lang="ko-KR" altLang="en-US" dirty="0"/>
              <a:t> 사용자에게 전달할 응답을 생성</a:t>
            </a:r>
            <a:endParaRPr lang="en-US" altLang="ko-KR" dirty="0"/>
          </a:p>
          <a:p>
            <a:r>
              <a:rPr lang="ko-KR" altLang="en-US" dirty="0"/>
              <a:t>생성된 응답은 음성 합성 모듈을 거쳐 사용자에 합성음으로 전달</a:t>
            </a:r>
            <a:endParaRPr lang="en-US" altLang="ko-KR" dirty="0"/>
          </a:p>
        </p:txBody>
      </p:sp>
      <p:sp>
        <p:nvSpPr>
          <p:cNvPr id="104" name="Google Shape;104;p18"/>
          <p:cNvSpPr txBox="1"/>
          <p:nvPr/>
        </p:nvSpPr>
        <p:spPr>
          <a:xfrm>
            <a:off x="4920900" y="4785581"/>
            <a:ext cx="4189800" cy="23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ko" sz="800" dirty="0">
                <a:latin typeface="Roboto"/>
                <a:ea typeface="Roboto"/>
                <a:cs typeface="Roboto"/>
                <a:sym typeface="Roboto"/>
              </a:rPr>
              <a:t>출처: </a:t>
            </a:r>
            <a:r>
              <a:rPr lang="en-US" altLang="ko" sz="800" dirty="0"/>
              <a:t>https://developers.nugu.co.kr/docs/</a:t>
            </a:r>
            <a:endParaRPr sz="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그림 2" descr="텍스트, 지도이(가) 표시된 사진&#10;&#10;매우 높은 신뢰도로 생성된 설명">
            <a:extLst>
              <a:ext uri="{FF2B5EF4-FFF2-40B4-BE49-F238E27FC236}">
                <a16:creationId xmlns:a16="http://schemas.microsoft.com/office/drawing/2014/main" id="{C806FFAF-0691-4E36-AE56-21A62A1E2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4665" y="800934"/>
            <a:ext cx="4965425" cy="354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1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Kit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 도구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구성 요소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Builder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Intent와 Entity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Backend proxy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Capability Interface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3995175" y="1392750"/>
            <a:ext cx="4662000" cy="3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Kit은 NUGU의 서비스 단위인 Play를 제작하는 도구입니다.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개발자가 아니어도 대화 기반 서비스를 개발할 수 있는 통합 환경을 제공하여, 좋은 콘텐츠를 보유하고 있는 업체 또는 개인이 NUGU 사용자에게 자신의 서비스를 제공할 수 있도록 도와줍니다.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Kit은 다음과 같이 구성됩니다.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Play를 제작하는 Play Builder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응답 생성에 필요한 정보를 외부 서버로부터 가져오기 위한 Backend proxy API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오디오 플레이어 등 스피커 기능을 사용하기 위한 Capability Interface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Kit을 활용하여 Play를 제작하는 과정은 다음과 같습니다.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 Builder를 이용하여 Play를 만듭니다.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제작한 Play를 배포하기 위한 심사를 요청합니다.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심사가 완료되면 배포를 통해 NUGU 사용자에게 서비스가 제공됩니다.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 및 NUGU Play Kit에 대한 상세한 설명은 개별 챕터에서 확인할 수 있습니다.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920900" y="4663175"/>
            <a:ext cx="41898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Roboto"/>
                <a:ea typeface="Roboto"/>
                <a:cs typeface="Roboto"/>
                <a:sym typeface="Roboto"/>
              </a:rPr>
              <a:t>출처: </a:t>
            </a:r>
            <a:r>
              <a:rPr lang="ko" sz="800"/>
              <a:t>https://developers.nugu.co.kr/docs/nugu-developers-an-overview/nugu-play-kit.html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b="1"/>
              <a:t>새 Play 생성 클릭</a:t>
            </a:r>
            <a:endParaRPr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이름 및 기본 사항 입력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101125"/>
            <a:ext cx="5562599" cy="35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</a:t>
            </a:r>
            <a:r>
              <a:rPr lang="ko" b="1"/>
              <a:t>lay 이름 및 기본 사항 입력</a:t>
            </a:r>
            <a:endParaRPr b="1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300" y="479013"/>
            <a:ext cx="5400024" cy="4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752</Words>
  <Application>Microsoft Office PowerPoint</Application>
  <PresentationFormat>화면 슬라이드 쇼(16:9)</PresentationFormat>
  <Paragraphs>151</Paragraphs>
  <Slides>27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Roboto</vt:lpstr>
      <vt:lpstr>Arial</vt:lpstr>
      <vt:lpstr>Material</vt:lpstr>
      <vt:lpstr>SW인공지능교육 - 인공지능 API를 이용한 서비스 개발 프로그램</vt:lpstr>
      <vt:lpstr>목차</vt:lpstr>
      <vt:lpstr>준비하기</vt:lpstr>
      <vt:lpstr>1교시 -Nugu Developers Api</vt:lpstr>
      <vt:lpstr>Nugu Developers api</vt:lpstr>
      <vt:lpstr>Nugu Platform </vt:lpstr>
      <vt:lpstr>Nugu Play Kit</vt:lpstr>
      <vt:lpstr>Custom play 생성</vt:lpstr>
      <vt:lpstr>Custom play 생성</vt:lpstr>
      <vt:lpstr>Custom play 생성</vt:lpstr>
      <vt:lpstr>Custom play 생성</vt:lpstr>
      <vt:lpstr>2교시 - 대화 시나리오 구축</vt:lpstr>
      <vt:lpstr>대화시나리오의 요소</vt:lpstr>
      <vt:lpstr>Intent</vt:lpstr>
      <vt:lpstr>Entity</vt:lpstr>
      <vt:lpstr>Action</vt:lpstr>
      <vt:lpstr>3교시 - Backend Proxy</vt:lpstr>
      <vt:lpstr>Backend Proxy</vt:lpstr>
      <vt:lpstr>Backend Proxy</vt:lpstr>
      <vt:lpstr>Web Crawling</vt:lpstr>
      <vt:lpstr>Proxy 연결</vt:lpstr>
      <vt:lpstr>Branch Action</vt:lpstr>
      <vt:lpstr>Branch Action</vt:lpstr>
      <vt:lpstr>Branch Action</vt:lpstr>
      <vt:lpstr>Branch Action</vt:lpstr>
      <vt:lpstr>Q&amp;A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SW인공지능교육 - 인공지능 API를 이용한 서비스 개발 프로그램</dc:title>
  <cp:lastModifiedBy>김성수</cp:lastModifiedBy>
  <cp:revision>11</cp:revision>
  <dcterms:modified xsi:type="dcterms:W3CDTF">2019-02-15T03:05:37Z</dcterms:modified>
</cp:coreProperties>
</file>